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0" r:id="rId2"/>
    <p:sldId id="276" r:id="rId3"/>
    <p:sldId id="265" r:id="rId4"/>
    <p:sldId id="257" r:id="rId5"/>
    <p:sldId id="258" r:id="rId6"/>
    <p:sldId id="261" r:id="rId7"/>
    <p:sldId id="275" r:id="rId8"/>
    <p:sldId id="263" r:id="rId9"/>
    <p:sldId id="272" r:id="rId10"/>
    <p:sldId id="273" r:id="rId11"/>
    <p:sldId id="274" r:id="rId12"/>
    <p:sldId id="267" r:id="rId13"/>
    <p:sldId id="26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20" autoAdjust="0"/>
  </p:normalViewPr>
  <p:slideViewPr>
    <p:cSldViewPr snapToGrid="0">
      <p:cViewPr varScale="1">
        <p:scale>
          <a:sx n="57" d="100"/>
          <a:sy n="57" d="100"/>
        </p:scale>
        <p:origin x="9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kiainen Krista Karita" userId="68edb1e8-e795-41f1-8612-0d039f8f715f" providerId="ADAL" clId="{EFA0E07E-BF8E-47DC-AD4C-0D27B6E88B34}"/>
    <pc:docChg chg="modSld">
      <pc:chgData name="Tarkiainen Krista Karita" userId="68edb1e8-e795-41f1-8612-0d039f8f715f" providerId="ADAL" clId="{EFA0E07E-BF8E-47DC-AD4C-0D27B6E88B34}" dt="2024-11-13T15:10:32.007" v="4" actId="1036"/>
      <pc:docMkLst>
        <pc:docMk/>
      </pc:docMkLst>
      <pc:sldChg chg="modSp mod">
        <pc:chgData name="Tarkiainen Krista Karita" userId="68edb1e8-e795-41f1-8612-0d039f8f715f" providerId="ADAL" clId="{EFA0E07E-BF8E-47DC-AD4C-0D27B6E88B34}" dt="2024-11-13T15:10:32.007" v="4" actId="1036"/>
        <pc:sldMkLst>
          <pc:docMk/>
          <pc:sldMk cId="388965298" sldId="272"/>
        </pc:sldMkLst>
        <pc:spChg chg="mod">
          <ac:chgData name="Tarkiainen Krista Karita" userId="68edb1e8-e795-41f1-8612-0d039f8f715f" providerId="ADAL" clId="{EFA0E07E-BF8E-47DC-AD4C-0D27B6E88B34}" dt="2024-11-13T15:10:24.252" v="3" actId="20577"/>
          <ac:spMkLst>
            <pc:docMk/>
            <pc:sldMk cId="388965298" sldId="272"/>
            <ac:spMk id="11" creationId="{C98178FB-A157-F1EA-EE16-34698538367E}"/>
          </ac:spMkLst>
        </pc:spChg>
        <pc:spChg chg="mod">
          <ac:chgData name="Tarkiainen Krista Karita" userId="68edb1e8-e795-41f1-8612-0d039f8f715f" providerId="ADAL" clId="{EFA0E07E-BF8E-47DC-AD4C-0D27B6E88B34}" dt="2024-11-13T15:10:32.007" v="4" actId="1036"/>
          <ac:spMkLst>
            <pc:docMk/>
            <pc:sldMk cId="388965298" sldId="272"/>
            <ac:spMk id="27" creationId="{6B4BD51D-1E08-C77A-E8F4-3F579B4619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7731B-3236-4AFC-8EDD-F83B61BB3929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D6084-566F-4B4A-916C-4071F2C35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27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D6084-566F-4B4A-916C-4071F2C354C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87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D6084-566F-4B4A-916C-4071F2C354C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27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DFE38-2D1B-7E94-B690-5063864E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A28BFD-0810-4834-C95F-6752581C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7B401A-4671-C5CA-CBA9-45190117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E164AF-4275-1F6F-B13E-735DD849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7B62D2-29F8-2C9A-9D13-D490AF97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30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3A4E67-9998-B1D6-7A7F-3AE4BBC3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A562D30-AD19-B38E-4D44-1BF8FF9A5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F750CF-9652-5938-F889-5CFF0658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325C98-6E16-146F-A468-289828AE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ADFF97-12C4-601B-DF23-4690F29D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60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D90AEAA-45B3-B961-C9E5-40238D71F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C68DB6-914C-EF01-6263-80AC7376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696973-C260-8987-2DA3-CFBEFE1B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FEC657-94EA-3263-54E4-CEF5196A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DFD623-DF96-1DF8-0086-C0A5A868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95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DBC53F-C282-B482-689E-B472216D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965B68-989C-9DA4-5E62-A69278A0A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F9F69C-39DF-C504-FC50-D9B8ECB7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1F5A03-324A-7345-9547-6391CD37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F05BAB-9A30-FC09-D561-19514285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24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4E840F-9563-502D-0117-3FA57301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4DEF82-DE6D-F675-7B11-77C69F1F7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58DD73-BD13-5E02-5456-45B92F39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22B4A3-BCAA-CCD7-A244-BCEBDF94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F8E54A-3633-1419-3679-BC13A54D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3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E51B4-0D09-2F4F-2BF6-3493F06C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194D25-3C84-7A40-0D0E-ECF5BB138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8E66F4B-1F14-0F6B-EFFD-E6429073A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7DADF5-BBB7-CA68-944A-436FE4B4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2667896-92FF-0525-D5D9-3C2D0FF2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CE9152-4D0C-D491-C9F8-C4373CD2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62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44EF40-9279-7E17-BE76-979FC0DC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EA9FEC-CC8B-BCE5-E31A-0B1D29676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7EBF65-9EA8-C219-C2E2-CDE669624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1C4DAE8-1405-60FD-BFB4-295BF47DD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9888D2C-C1B2-1FC5-A8A4-5C4CC13D4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D765502-DBB9-DACA-4534-40612CC5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C606350-24A7-FCD3-CA4B-DCFC30F2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2811E74-5D8C-0C4A-15DC-707C1B60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23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AAECD-9ED0-228B-AE7D-9685928F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E016259-B6D9-31FD-1843-B151BF36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0BD42D3-8060-7F4C-7EF7-06A592F3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C9219D-24EC-DA71-A887-E4C17104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02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CF980A5-79AB-56D6-5A85-07958FE5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12782DA-C897-2E1A-2D69-0B9CC9A3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1AE1EA-D46A-4CDF-DD47-3C1B0DE7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22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B22ABD-B263-5FD5-E46C-EB1ACDA8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0D7ABB-57FA-CE17-7014-607D6111E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313FCC-CE0E-971A-4C6B-D38EF10B4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96A87E-C7DD-9950-2E1F-4B5673B4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81E8AC-24F0-0C6D-7516-42A76E8A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D4479F-F911-FFC7-B5B7-29792C6B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93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3D8AC6-3895-B76A-CA3E-31BCEB39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AFC918B-00CF-38F7-C95F-B143334A7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C0A117E-E627-DF09-3731-12489F09A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073525-C11D-A668-E08C-7B4DE358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7DFE0BC-0FC5-EF67-06C5-3C5029A9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BC50F5-447D-392E-90AE-B7B167E2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09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C86FDD0-78A9-664F-FBB3-30BD7593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F785CB-BC83-58CA-7E2B-30444BB00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1C9949-6404-D3E9-A7C7-27B312CDB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62A4E-7196-87F6-4B24-B0674D329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EBD2C6-85FC-9E4F-5129-0D5506B19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5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A7FA54-055B-45CC-F423-BB9F02FF7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587"/>
            <a:ext cx="9144000" cy="178907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School attendance problems</a:t>
            </a:r>
            <a:br>
              <a:rPr lang="en-US" sz="5400" kern="1200" dirty="0">
                <a:latin typeface="+mj-lt"/>
                <a:ea typeface="+mj-ea"/>
                <a:cs typeface="+mj-cs"/>
              </a:rPr>
            </a:br>
            <a:r>
              <a:rPr lang="en-US" sz="5400" kern="1200" dirty="0">
                <a:latin typeface="+mj-lt"/>
                <a:ea typeface="+mj-ea"/>
                <a:cs typeface="+mj-cs"/>
              </a:rPr>
              <a:t>and solutions</a:t>
            </a:r>
            <a:br>
              <a:rPr lang="en-US" sz="5400" kern="1200" dirty="0">
                <a:latin typeface="+mj-lt"/>
                <a:ea typeface="+mj-ea"/>
                <a:cs typeface="+mj-cs"/>
              </a:rPr>
            </a:b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054C39-BCB1-33A5-AAC6-D6AA0EBFE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0296"/>
            <a:ext cx="9144000" cy="137372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/>
              <a:t>Erasmus 2023-2027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Fontti, logo, Sähkönsininen&#10;&#10;Kuvaus luotu automaattisesti">
            <a:extLst>
              <a:ext uri="{FF2B5EF4-FFF2-40B4-BE49-F238E27FC236}">
                <a16:creationId xmlns:a16="http://schemas.microsoft.com/office/drawing/2014/main" id="{D4191589-09E6-E853-BB9F-410532229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80" y="4365435"/>
            <a:ext cx="2540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593F9EA-93E5-61B7-F94F-987E3D89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64734"/>
            <a:ext cx="4023360" cy="665874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E9EE2F0-348C-9F5C-A532-604447987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2023354"/>
            <a:ext cx="6001196" cy="405770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plan and/or agreement which helps the student to realize what we expect, for example what time to come to school, how many hours a day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Sometimes it is the small things that matter. Overloading!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make any pressure for the student about getting grades or getting to the next grade, presence in the classroom is enough!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Every time student comes to school: positive encouragement and reception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adults help is needed (leaving home, walking to school, some one of the staff receiving the student at the school yard)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 targets must be possible to reach, differentiate!</a:t>
            </a:r>
          </a:p>
          <a:p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19F2B81-6645-8198-F491-D05E4FF8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r="23298" b="5940"/>
          <a:stretch/>
        </p:blipFill>
        <p:spPr>
          <a:xfrm>
            <a:off x="6701246" y="1405374"/>
            <a:ext cx="5009725" cy="39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vaate, Ihmisen kasvot, henkilö, farkut&#10;&#10;Kuvaus luotu automaattisesti">
            <a:extLst>
              <a:ext uri="{FF2B5EF4-FFF2-40B4-BE49-F238E27FC236}">
                <a16:creationId xmlns:a16="http://schemas.microsoft.com/office/drawing/2014/main" id="{C0808CC7-58E9-C38B-F683-5ED771671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6484" r="1359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709EE6-11E3-2A2A-B43B-06436A671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1031966"/>
            <a:ext cx="5361117" cy="504909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Some times it is needed to meet the student at school’s parking yard, at the hospital school or at home.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Often the student needs familiar and safe adult’s help to attend the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Safe plan for the </a:t>
            </a:r>
            <a:r>
              <a:rPr lang="en-US" sz="2000" dirty="0" err="1">
                <a:solidFill>
                  <a:schemeClr val="tx1"/>
                </a:solidFill>
              </a:rPr>
              <a:t>schoolday</a:t>
            </a:r>
            <a:r>
              <a:rPr lang="en-US" sz="2000" dirty="0">
                <a:solidFill>
                  <a:schemeClr val="tx1"/>
                </a:solidFill>
              </a:rPr>
              <a:t> (what can I do if I get anxious, where can I get help, where can I go to calm down..)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Best way to get the student back to school is to deal with the background problems and solve them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longer the absence from school has been, that longer is th</a:t>
            </a:r>
            <a:r>
              <a:rPr lang="en-US" sz="2000" dirty="0">
                <a:solidFill>
                  <a:schemeClr val="tx1"/>
                </a:solidFill>
              </a:rPr>
              <a:t>e time for the process getting him/her back to school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Tomorrow is a new day and a new try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8E7CB7-FFB4-16F6-081C-BD421851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61703"/>
            <a:ext cx="9747164" cy="748358"/>
          </a:xfrm>
        </p:spPr>
        <p:txBody>
          <a:bodyPr anchor="b">
            <a:normAutofit fontScale="90000"/>
          </a:bodyPr>
          <a:lstStyle/>
          <a:p>
            <a:r>
              <a:rPr lang="fi-FI" sz="5400" dirty="0">
                <a:cs typeface="Calibri Light"/>
              </a:rPr>
              <a:t>Alava </a:t>
            </a:r>
            <a:r>
              <a:rPr lang="fi-FI" sz="5400" dirty="0" err="1">
                <a:cs typeface="Calibri Light"/>
              </a:rPr>
              <a:t>hospital</a:t>
            </a:r>
            <a:r>
              <a:rPr lang="fi-FI" sz="5400" dirty="0">
                <a:cs typeface="Calibri Light"/>
              </a:rPr>
              <a:t> </a:t>
            </a:r>
            <a:r>
              <a:rPr lang="fi-FI" sz="5400" dirty="0" err="1">
                <a:cs typeface="Calibri Light"/>
              </a:rPr>
              <a:t>school</a:t>
            </a:r>
            <a:r>
              <a:rPr lang="fi-FI" sz="5400" dirty="0">
                <a:cs typeface="Calibri Light"/>
              </a:rPr>
              <a:t> </a:t>
            </a:r>
            <a:r>
              <a:rPr lang="fi-FI" sz="5400" dirty="0" err="1">
                <a:cs typeface="Calibri Light"/>
              </a:rPr>
              <a:t>consultation</a:t>
            </a:r>
            <a:endParaRPr lang="fi-FI" sz="5400" dirty="0"/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D60724-ED61-A80E-6189-420B9550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7147656" cy="4548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600" dirty="0" err="1">
                <a:cs typeface="Calibri"/>
              </a:rPr>
              <a:t>We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have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three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consulting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special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needs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teachers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who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can</a:t>
            </a:r>
            <a:r>
              <a:rPr lang="fi-FI" sz="1600" dirty="0">
                <a:cs typeface="Calibri"/>
              </a:rPr>
              <a:t> help and </a:t>
            </a:r>
            <a:r>
              <a:rPr lang="fi-FI" sz="1600" dirty="0" err="1">
                <a:cs typeface="Calibri"/>
              </a:rPr>
              <a:t>councel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the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schools</a:t>
            </a:r>
            <a:r>
              <a:rPr lang="fi-FI" sz="1600" dirty="0">
                <a:cs typeface="Calibri"/>
              </a:rPr>
              <a:t> to </a:t>
            </a:r>
            <a:r>
              <a:rPr lang="fi-FI" sz="1600" dirty="0" err="1">
                <a:cs typeface="Calibri"/>
              </a:rPr>
              <a:t>solve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these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problems</a:t>
            </a:r>
            <a:r>
              <a:rPr lang="fi-FI" sz="1600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fi-FI" sz="1600" dirty="0" err="1">
                <a:cs typeface="Calibri"/>
              </a:rPr>
              <a:t>We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also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have</a:t>
            </a:r>
            <a:r>
              <a:rPr lang="fi-FI" sz="1600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fi-FI" sz="1600" dirty="0">
                <a:cs typeface="Calibri"/>
              </a:rPr>
              <a:t>- OTE </a:t>
            </a:r>
            <a:r>
              <a:rPr lang="fi-FI" sz="1600" dirty="0" err="1">
                <a:cs typeface="Calibri"/>
              </a:rPr>
              <a:t>class</a:t>
            </a:r>
            <a:r>
              <a:rPr lang="fi-FI" sz="1600" dirty="0">
                <a:cs typeface="Calibri"/>
              </a:rPr>
              <a:t>, </a:t>
            </a:r>
            <a:r>
              <a:rPr lang="fi-FI" sz="1600" dirty="0" err="1">
                <a:cs typeface="Calibri"/>
              </a:rPr>
              <a:t>which</a:t>
            </a:r>
            <a:r>
              <a:rPr lang="fi-FI" sz="1600" dirty="0">
                <a:cs typeface="Calibri"/>
              </a:rPr>
              <a:t> is </a:t>
            </a:r>
            <a:r>
              <a:rPr lang="fi-FI" sz="1600" dirty="0" err="1">
                <a:cs typeface="Calibri"/>
              </a:rPr>
              <a:t>intended</a:t>
            </a:r>
            <a:r>
              <a:rPr lang="fi-FI" sz="1600" dirty="0">
                <a:cs typeface="Calibri"/>
              </a:rPr>
              <a:t> for </a:t>
            </a:r>
            <a:r>
              <a:rPr lang="fi-FI" sz="1600" dirty="0" err="1">
                <a:cs typeface="Calibri"/>
              </a:rPr>
              <a:t>students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who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are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unable</a:t>
            </a:r>
            <a:r>
              <a:rPr lang="fi-FI" sz="1600" dirty="0">
                <a:cs typeface="Calibri"/>
              </a:rPr>
              <a:t> to </a:t>
            </a:r>
            <a:r>
              <a:rPr lang="fi-FI" sz="1600" dirty="0" err="1">
                <a:cs typeface="Calibri"/>
              </a:rPr>
              <a:t>attend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their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own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school</a:t>
            </a:r>
            <a:endParaRPr lang="fi-FI" sz="1600" dirty="0">
              <a:cs typeface="Calibri"/>
            </a:endParaRPr>
          </a:p>
          <a:p>
            <a:pPr marL="0" indent="0">
              <a:buNone/>
            </a:pPr>
            <a:r>
              <a:rPr lang="fi-FI" sz="1600" dirty="0">
                <a:cs typeface="Calibri"/>
              </a:rPr>
              <a:t>	- </a:t>
            </a:r>
            <a:r>
              <a:rPr lang="fi-FI" sz="1600" dirty="0" err="1">
                <a:cs typeface="Calibri"/>
              </a:rPr>
              <a:t>age</a:t>
            </a:r>
            <a:r>
              <a:rPr lang="fi-FI" sz="1600" dirty="0">
                <a:cs typeface="Calibri"/>
              </a:rPr>
              <a:t> 13-18, 7-9 </a:t>
            </a:r>
            <a:r>
              <a:rPr lang="fi-FI" sz="1600" dirty="0" err="1">
                <a:cs typeface="Calibri"/>
              </a:rPr>
              <a:t>grades</a:t>
            </a:r>
            <a:endParaRPr lang="fi-FI" sz="1600" dirty="0">
              <a:cs typeface="Calibri"/>
            </a:endParaRPr>
          </a:p>
          <a:p>
            <a:pPr marL="0" indent="0">
              <a:buNone/>
            </a:pPr>
            <a:r>
              <a:rPr lang="fi-FI" sz="1600" dirty="0">
                <a:cs typeface="Calibri"/>
              </a:rPr>
              <a:t>	- </a:t>
            </a:r>
            <a:r>
              <a:rPr lang="fi-FI" sz="1600" dirty="0" err="1">
                <a:cs typeface="Calibri"/>
              </a:rPr>
              <a:t>the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class</a:t>
            </a:r>
            <a:r>
              <a:rPr lang="fi-FI" sz="1600" dirty="0">
                <a:cs typeface="Calibri"/>
              </a:rPr>
              <a:t> is </a:t>
            </a:r>
            <a:r>
              <a:rPr lang="fi-FI" sz="1600" dirty="0" err="1">
                <a:cs typeface="Calibri"/>
              </a:rPr>
              <a:t>not</a:t>
            </a:r>
            <a:r>
              <a:rPr lang="fi-FI" sz="1600" dirty="0">
                <a:cs typeface="Calibri"/>
              </a:rPr>
              <a:t> in </a:t>
            </a:r>
            <a:r>
              <a:rPr lang="fi-FI" sz="1600" dirty="0" err="1">
                <a:cs typeface="Calibri"/>
              </a:rPr>
              <a:t>any</a:t>
            </a:r>
            <a:r>
              <a:rPr lang="fi-FI" sz="1600" dirty="0">
                <a:cs typeface="Calibri"/>
              </a:rPr>
              <a:t> main </a:t>
            </a:r>
            <a:r>
              <a:rPr lang="fi-FI" sz="1600" dirty="0" err="1">
                <a:cs typeface="Calibri"/>
              </a:rPr>
              <a:t>streem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school</a:t>
            </a:r>
            <a:r>
              <a:rPr lang="fi-FI" sz="1600" dirty="0">
                <a:cs typeface="Calibri"/>
              </a:rPr>
              <a:t> -&gt; </a:t>
            </a:r>
            <a:r>
              <a:rPr lang="fi-FI" sz="1600" dirty="0" err="1">
                <a:cs typeface="Calibri"/>
              </a:rPr>
              <a:t>easy</a:t>
            </a:r>
            <a:r>
              <a:rPr lang="fi-FI" sz="1600" dirty="0">
                <a:cs typeface="Calibri"/>
              </a:rPr>
              <a:t> to </a:t>
            </a:r>
            <a:r>
              <a:rPr lang="fi-FI" sz="1600" dirty="0" err="1">
                <a:cs typeface="Calibri"/>
              </a:rPr>
              <a:t>attende</a:t>
            </a:r>
            <a:endParaRPr lang="fi-FI" sz="1600" dirty="0">
              <a:cs typeface="Calibri"/>
            </a:endParaRPr>
          </a:p>
          <a:p>
            <a:pPr marL="0" indent="0">
              <a:buNone/>
            </a:pPr>
            <a:r>
              <a:rPr lang="fi-FI" sz="1600" dirty="0">
                <a:cs typeface="Calibri"/>
              </a:rPr>
              <a:t>	- main </a:t>
            </a:r>
            <a:r>
              <a:rPr lang="fi-FI" sz="1600" dirty="0" err="1">
                <a:cs typeface="Calibri"/>
              </a:rPr>
              <a:t>goal</a:t>
            </a:r>
            <a:r>
              <a:rPr lang="fi-FI" sz="1600" dirty="0">
                <a:cs typeface="Calibri"/>
              </a:rPr>
              <a:t> is </a:t>
            </a:r>
            <a:r>
              <a:rPr lang="fi-FI" sz="1600" dirty="0" err="1">
                <a:cs typeface="Calibri"/>
              </a:rPr>
              <a:t>the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students</a:t>
            </a:r>
            <a:r>
              <a:rPr lang="fi-FI" sz="1600" dirty="0">
                <a:cs typeface="Calibri"/>
              </a:rPr>
              <a:t>’ </a:t>
            </a:r>
            <a:r>
              <a:rPr lang="fi-FI" sz="1600" dirty="0" err="1">
                <a:cs typeface="Calibri"/>
              </a:rPr>
              <a:t>success</a:t>
            </a:r>
            <a:r>
              <a:rPr lang="fi-FI" sz="1600" dirty="0">
                <a:cs typeface="Calibri"/>
              </a:rPr>
              <a:t> in </a:t>
            </a:r>
            <a:r>
              <a:rPr lang="fi-FI" sz="1600" dirty="0" err="1">
                <a:cs typeface="Calibri"/>
              </a:rPr>
              <a:t>going</a:t>
            </a:r>
            <a:r>
              <a:rPr lang="fi-FI" sz="1600" dirty="0">
                <a:cs typeface="Calibri"/>
              </a:rPr>
              <a:t> to </a:t>
            </a:r>
            <a:r>
              <a:rPr lang="fi-FI" sz="1600" dirty="0" err="1">
                <a:cs typeface="Calibri"/>
              </a:rPr>
              <a:t>school</a:t>
            </a:r>
            <a:r>
              <a:rPr lang="fi-FI" sz="1600" dirty="0">
                <a:cs typeface="Calibri"/>
              </a:rPr>
              <a:t> and </a:t>
            </a:r>
            <a:r>
              <a:rPr lang="fi-FI" sz="1600" dirty="0" err="1">
                <a:cs typeface="Calibri"/>
              </a:rPr>
              <a:t>progress</a:t>
            </a:r>
            <a:r>
              <a:rPr lang="fi-FI" sz="1600" dirty="0">
                <a:cs typeface="Calibri"/>
              </a:rPr>
              <a:t> in </a:t>
            </a:r>
          </a:p>
          <a:p>
            <a:pPr marL="0" indent="0">
              <a:buNone/>
            </a:pPr>
            <a:r>
              <a:rPr lang="fi-FI" sz="1600" dirty="0">
                <a:cs typeface="Calibri"/>
              </a:rPr>
              <a:t>                      </a:t>
            </a:r>
            <a:r>
              <a:rPr lang="fi-FI" sz="1600" dirty="0" err="1">
                <a:cs typeface="Calibri"/>
              </a:rPr>
              <a:t>their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studies</a:t>
            </a:r>
            <a:r>
              <a:rPr lang="fi-FI" sz="1600" dirty="0">
                <a:cs typeface="Calibri"/>
              </a:rPr>
              <a:t>, as </a:t>
            </a:r>
            <a:r>
              <a:rPr lang="fi-FI" sz="1600" dirty="0" err="1">
                <a:cs typeface="Calibri"/>
              </a:rPr>
              <a:t>well</a:t>
            </a:r>
            <a:r>
              <a:rPr lang="fi-FI" sz="1600" dirty="0">
                <a:cs typeface="Calibri"/>
              </a:rPr>
              <a:t> as </a:t>
            </a:r>
            <a:r>
              <a:rPr lang="fi-FI" sz="1600" dirty="0" err="1">
                <a:cs typeface="Calibri"/>
              </a:rPr>
              <a:t>finding</a:t>
            </a:r>
            <a:r>
              <a:rPr lang="fi-FI" sz="1600" dirty="0">
                <a:cs typeface="Calibri"/>
              </a:rPr>
              <a:t> a </a:t>
            </a:r>
            <a:r>
              <a:rPr lang="fi-FI" sz="1600" dirty="0" err="1">
                <a:cs typeface="Calibri"/>
              </a:rPr>
              <a:t>further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study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path</a:t>
            </a:r>
            <a:endParaRPr lang="fi-FI" sz="1600" dirty="0">
              <a:cs typeface="Calibri"/>
            </a:endParaRPr>
          </a:p>
          <a:p>
            <a:pPr marL="0" indent="0">
              <a:buNone/>
            </a:pPr>
            <a:endParaRPr lang="fi-FI" sz="1600" dirty="0">
              <a:cs typeface="Calibri"/>
            </a:endParaRPr>
          </a:p>
          <a:p>
            <a:pPr marL="0" indent="0">
              <a:buNone/>
            </a:pPr>
            <a:r>
              <a:rPr lang="fi-FI" sz="1600" dirty="0">
                <a:cs typeface="Calibri"/>
              </a:rPr>
              <a:t>- </a:t>
            </a:r>
            <a:r>
              <a:rPr lang="fi-FI" sz="1600" dirty="0" err="1">
                <a:cs typeface="Calibri"/>
              </a:rPr>
              <a:t>two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school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assistants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who</a:t>
            </a:r>
            <a:r>
              <a:rPr lang="fi-FI" sz="1600" dirty="0">
                <a:cs typeface="Calibri"/>
              </a:rPr>
              <a:t> help </a:t>
            </a:r>
            <a:r>
              <a:rPr lang="fi-FI" sz="1600" dirty="0" err="1">
                <a:cs typeface="Calibri"/>
              </a:rPr>
              <a:t>students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get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back</a:t>
            </a:r>
            <a:r>
              <a:rPr lang="fi-FI" sz="1600" dirty="0">
                <a:cs typeface="Calibri"/>
              </a:rPr>
              <a:t> to </a:t>
            </a:r>
            <a:r>
              <a:rPr lang="fi-FI" sz="1600" dirty="0" err="1">
                <a:cs typeface="Calibri"/>
              </a:rPr>
              <a:t>school</a:t>
            </a:r>
            <a:r>
              <a:rPr lang="fi-FI" sz="1600" dirty="0">
                <a:cs typeface="Calibri"/>
              </a:rPr>
              <a:t> and </a:t>
            </a:r>
            <a:r>
              <a:rPr lang="fi-FI" sz="1600" dirty="0" err="1">
                <a:cs typeface="Calibri"/>
              </a:rPr>
              <a:t>they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can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be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the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safe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adult</a:t>
            </a:r>
            <a:r>
              <a:rPr lang="fi-FI" sz="1600" dirty="0">
                <a:cs typeface="Calibri"/>
              </a:rPr>
              <a:t> for </a:t>
            </a:r>
            <a:r>
              <a:rPr lang="fi-FI" sz="1600" dirty="0" err="1">
                <a:cs typeface="Calibri"/>
              </a:rPr>
              <a:t>them</a:t>
            </a:r>
            <a:r>
              <a:rPr lang="fi-FI" sz="1600" dirty="0">
                <a:cs typeface="Calibri"/>
              </a:rPr>
              <a:t> for </a:t>
            </a:r>
            <a:r>
              <a:rPr lang="fi-FI" sz="1600" dirty="0" err="1">
                <a:cs typeface="Calibri"/>
              </a:rPr>
              <a:t>awhile</a:t>
            </a:r>
            <a:endParaRPr lang="fi-FI" sz="1600" dirty="0">
              <a:cs typeface="Calibri"/>
            </a:endParaRPr>
          </a:p>
          <a:p>
            <a:endParaRPr lang="fi-FI" sz="12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DA4D16B-F924-3B64-A763-71CFB2D43D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35467" b="-3"/>
          <a:stretch/>
        </p:blipFill>
        <p:spPr>
          <a:xfrm>
            <a:off x="8020594" y="2452516"/>
            <a:ext cx="3596128" cy="37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2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E29F8F1-0EB3-82EA-EAB4-A7C66FB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i-FI" sz="5400"/>
              <a:t>            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6D248D0C-C3F4-4EEE-E78C-A9E5D82B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2090057"/>
            <a:ext cx="3734014" cy="1841863"/>
          </a:xfrm>
        </p:spPr>
        <p:txBody>
          <a:bodyPr>
            <a:normAutofit/>
          </a:bodyPr>
          <a:lstStyle/>
          <a:p>
            <a:pPr algn="l"/>
            <a:r>
              <a:rPr lang="fi-FI" sz="4400" dirty="0" err="1"/>
              <a:t>Thank</a:t>
            </a:r>
            <a:r>
              <a:rPr lang="fi-FI" sz="4400" dirty="0"/>
              <a:t> </a:t>
            </a:r>
            <a:r>
              <a:rPr lang="fi-FI" sz="4400" dirty="0" err="1"/>
              <a:t>you</a:t>
            </a:r>
            <a:r>
              <a:rPr lang="fi-FI" sz="4400" dirty="0"/>
              <a:t>! 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5C5448A-C860-F3D3-4B39-A41789E80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6" r="-1" b="310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42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DACAE9A-F6E4-2DB4-F35C-6D3FE376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Every child or young person who has lots of absences from school are in danger to marginalize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1D1A29-D9CD-B843-D449-86FA824E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073345"/>
          </a:xfrm>
        </p:spPr>
        <p:txBody>
          <a:bodyPr anchor="b">
            <a:normAutofit/>
          </a:bodyPr>
          <a:lstStyle/>
          <a:p>
            <a:r>
              <a:rPr lang="fi-FI" sz="5400" dirty="0" err="1">
                <a:cs typeface="Calibri Light"/>
              </a:rPr>
              <a:t>Situation</a:t>
            </a:r>
            <a:r>
              <a:rPr lang="fi-FI" sz="5400" dirty="0">
                <a:cs typeface="Calibri Light"/>
              </a:rPr>
              <a:t> in Finland</a:t>
            </a:r>
            <a:endParaRPr lang="fi-FI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uovisia lelunumeroita">
            <a:extLst>
              <a:ext uri="{FF2B5EF4-FFF2-40B4-BE49-F238E27FC236}">
                <a16:creationId xmlns:a16="http://schemas.microsoft.com/office/drawing/2014/main" id="{E0366A45-DD29-EB15-98D4-0F36BEC2C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5" r="21408" b="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34F707-D2E5-CE8B-2657-5108473A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ea typeface="+mn-lt"/>
                <a:cs typeface="+mn-lt"/>
              </a:rPr>
              <a:t>In Finland </a:t>
            </a:r>
            <a:r>
              <a:rPr lang="fi-FI" sz="2000" dirty="0" err="1">
                <a:ea typeface="+mn-lt"/>
                <a:cs typeface="+mn-lt"/>
              </a:rPr>
              <a:t>there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are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about</a:t>
            </a:r>
            <a:r>
              <a:rPr lang="fi-FI" sz="2000" dirty="0">
                <a:ea typeface="+mn-lt"/>
                <a:cs typeface="+mn-lt"/>
              </a:rPr>
              <a:t> 4000 7.-9. </a:t>
            </a:r>
            <a:r>
              <a:rPr lang="fi-FI" sz="2000" dirty="0" err="1">
                <a:ea typeface="+mn-lt"/>
                <a:cs typeface="+mn-lt"/>
              </a:rPr>
              <a:t>graders</a:t>
            </a:r>
            <a:r>
              <a:rPr lang="fi-FI" sz="2000" dirty="0">
                <a:ea typeface="+mn-lt"/>
                <a:cs typeface="+mn-lt"/>
              </a:rPr>
              <a:t>, </a:t>
            </a:r>
            <a:r>
              <a:rPr lang="fi-FI" sz="2000" dirty="0" err="1">
                <a:ea typeface="+mn-lt"/>
                <a:cs typeface="+mn-lt"/>
              </a:rPr>
              <a:t>who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have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major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problems</a:t>
            </a:r>
            <a:r>
              <a:rPr lang="fi-FI" sz="2000" dirty="0">
                <a:ea typeface="+mn-lt"/>
                <a:cs typeface="+mn-lt"/>
              </a:rPr>
              <a:t> in </a:t>
            </a:r>
            <a:r>
              <a:rPr lang="fi-FI" sz="2000" dirty="0" err="1">
                <a:ea typeface="+mn-lt"/>
                <a:cs typeface="+mn-lt"/>
              </a:rPr>
              <a:t>schooling</a:t>
            </a:r>
            <a:r>
              <a:rPr lang="fi-FI" sz="2000" dirty="0">
                <a:ea typeface="+mn-lt"/>
                <a:cs typeface="+mn-lt"/>
              </a:rPr>
              <a:t>. </a:t>
            </a:r>
            <a:r>
              <a:rPr lang="fi-FI" sz="2000" dirty="0" err="1">
                <a:ea typeface="+mn-lt"/>
                <a:cs typeface="+mn-lt"/>
              </a:rPr>
              <a:t>The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amount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has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been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growing</a:t>
            </a: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dirty="0" err="1">
                <a:ea typeface="+mn-lt"/>
                <a:cs typeface="+mn-lt"/>
              </a:rPr>
              <a:t>lately</a:t>
            </a:r>
            <a:r>
              <a:rPr lang="fi-FI" sz="2000" dirty="0">
                <a:ea typeface="+mn-lt"/>
                <a:cs typeface="+mn-lt"/>
              </a:rPr>
              <a:t>.</a:t>
            </a:r>
            <a:endParaRPr lang="fi-FI" sz="2000" i="1" dirty="0">
              <a:ea typeface="+mn-lt"/>
              <a:cs typeface="+mn-lt"/>
            </a:endParaRPr>
          </a:p>
          <a:p>
            <a:r>
              <a:rPr lang="fi-FI" sz="2000" dirty="0" err="1">
                <a:cs typeface="Calibri" panose="020F0502020204030204"/>
              </a:rPr>
              <a:t>The</a:t>
            </a:r>
            <a:r>
              <a:rPr lang="fi-FI" sz="2000" dirty="0">
                <a:cs typeface="Calibri" panose="020F0502020204030204"/>
              </a:rPr>
              <a:t> </a:t>
            </a:r>
            <a:r>
              <a:rPr lang="fi-FI" sz="2000" dirty="0" err="1">
                <a:cs typeface="Calibri" panose="020F0502020204030204"/>
              </a:rPr>
              <a:t>amount</a:t>
            </a:r>
            <a:r>
              <a:rPr lang="fi-FI" sz="2000" dirty="0">
                <a:cs typeface="Calibri" panose="020F0502020204030204"/>
              </a:rPr>
              <a:t> of </a:t>
            </a:r>
            <a:r>
              <a:rPr lang="fi-FI" sz="2000" dirty="0" err="1">
                <a:cs typeface="Calibri" panose="020F0502020204030204"/>
              </a:rPr>
              <a:t>boys</a:t>
            </a:r>
            <a:r>
              <a:rPr lang="fi-FI" sz="2000" dirty="0">
                <a:cs typeface="Calibri" panose="020F0502020204030204"/>
              </a:rPr>
              <a:t> and </a:t>
            </a:r>
            <a:r>
              <a:rPr lang="fi-FI" sz="2000" dirty="0" err="1">
                <a:cs typeface="Calibri" panose="020F0502020204030204"/>
              </a:rPr>
              <a:t>girls</a:t>
            </a:r>
            <a:r>
              <a:rPr lang="fi-FI" sz="2000" dirty="0">
                <a:cs typeface="Calibri" panose="020F0502020204030204"/>
              </a:rPr>
              <a:t> </a:t>
            </a:r>
            <a:r>
              <a:rPr lang="fi-FI" sz="2000" dirty="0" err="1">
                <a:cs typeface="Calibri" panose="020F0502020204030204"/>
              </a:rPr>
              <a:t>are</a:t>
            </a:r>
            <a:r>
              <a:rPr lang="fi-FI" sz="2000" dirty="0">
                <a:cs typeface="Calibri" panose="020F0502020204030204"/>
              </a:rPr>
              <a:t> </a:t>
            </a:r>
            <a:r>
              <a:rPr lang="fi-FI" sz="2000" dirty="0" err="1">
                <a:cs typeface="Calibri" panose="020F0502020204030204"/>
              </a:rPr>
              <a:t>similar</a:t>
            </a:r>
            <a:r>
              <a:rPr lang="fi-FI" sz="2000" dirty="0">
                <a:cs typeface="Calibri" panose="020F0502020204030204"/>
              </a:rPr>
              <a:t>.</a:t>
            </a:r>
          </a:p>
          <a:p>
            <a:r>
              <a:rPr lang="fi-FI" sz="2000" dirty="0">
                <a:cs typeface="Calibri" panose="020F0502020204030204"/>
              </a:rPr>
              <a:t> </a:t>
            </a:r>
            <a:r>
              <a:rPr lang="fi-FI" sz="2000" dirty="0" err="1">
                <a:cs typeface="Calibri" panose="020F0502020204030204"/>
              </a:rPr>
              <a:t>These</a:t>
            </a:r>
            <a:r>
              <a:rPr lang="fi-FI" sz="2000" dirty="0">
                <a:cs typeface="Calibri" panose="020F0502020204030204"/>
              </a:rPr>
              <a:t> </a:t>
            </a:r>
            <a:r>
              <a:rPr lang="fi-FI" sz="2000" dirty="0" err="1">
                <a:cs typeface="Calibri" panose="020F0502020204030204"/>
              </a:rPr>
              <a:t>students</a:t>
            </a:r>
            <a:r>
              <a:rPr lang="fi-FI" sz="2000" dirty="0">
                <a:cs typeface="Calibri" panose="020F0502020204030204"/>
              </a:rPr>
              <a:t> </a:t>
            </a:r>
            <a:r>
              <a:rPr lang="fi-FI" sz="2000" dirty="0" err="1">
                <a:cs typeface="Calibri" panose="020F0502020204030204"/>
              </a:rPr>
              <a:t>have</a:t>
            </a:r>
            <a:r>
              <a:rPr lang="fi-FI" sz="2000" dirty="0">
                <a:cs typeface="Calibri" panose="020F0502020204030204"/>
              </a:rPr>
              <a:t> </a:t>
            </a:r>
            <a:r>
              <a:rPr lang="fi-FI" sz="2000" dirty="0" err="1">
                <a:cs typeface="Calibri" panose="020F0502020204030204"/>
              </a:rPr>
              <a:t>often</a:t>
            </a:r>
            <a:r>
              <a:rPr lang="fi-FI" sz="2000" dirty="0">
                <a:cs typeface="Calibri" panose="020F0502020204030204"/>
              </a:rPr>
              <a:t> </a:t>
            </a:r>
            <a:r>
              <a:rPr lang="fi-FI" sz="2000" dirty="0" err="1">
                <a:cs typeface="Calibri" panose="020F0502020204030204"/>
              </a:rPr>
              <a:t>learning</a:t>
            </a:r>
            <a:r>
              <a:rPr lang="fi-FI" sz="2000" dirty="0">
                <a:cs typeface="Calibri" panose="020F0502020204030204"/>
              </a:rPr>
              <a:t> </a:t>
            </a:r>
            <a:r>
              <a:rPr lang="fi-FI" sz="2000" dirty="0" err="1">
                <a:cs typeface="Calibri" panose="020F0502020204030204"/>
              </a:rPr>
              <a:t>problems</a:t>
            </a:r>
            <a:r>
              <a:rPr lang="fi-FI" sz="2000" dirty="0">
                <a:cs typeface="Calibri" panose="020F0502020204030204"/>
              </a:rPr>
              <a:t> and/</a:t>
            </a:r>
            <a:r>
              <a:rPr lang="fi-FI" sz="2000" dirty="0" err="1">
                <a:cs typeface="Calibri" panose="020F0502020204030204"/>
              </a:rPr>
              <a:t>or</a:t>
            </a:r>
            <a:r>
              <a:rPr lang="fi-FI" sz="2000" dirty="0">
                <a:cs typeface="Calibri" panose="020F0502020204030204"/>
              </a:rPr>
              <a:t> ADHD</a:t>
            </a:r>
          </a:p>
          <a:p>
            <a:pPr>
              <a:buNone/>
            </a:pPr>
            <a:endParaRPr lang="fi-FI" sz="2000" dirty="0">
              <a:ea typeface="Calibri"/>
              <a:cs typeface="Calibri" panose="020F0502020204030204"/>
            </a:endParaRPr>
          </a:p>
          <a:p>
            <a:pPr>
              <a:buNone/>
            </a:pPr>
            <a:r>
              <a:rPr lang="fi-FI" sz="2000" i="1" dirty="0">
                <a:cs typeface="Calibri" panose="020F0502020204030204"/>
              </a:rPr>
              <a:t>(Vaativan erityisen tuen VIP-verkoston  tilannekartoitus, Opetushallitus 2020:9)</a:t>
            </a:r>
            <a:endParaRPr lang="fi-FI" sz="2000" dirty="0"/>
          </a:p>
          <a:p>
            <a:pPr marL="0" indent="0">
              <a:buNone/>
            </a:pPr>
            <a:endParaRPr lang="fi-FI" sz="2000" dirty="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68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832C7E-8812-8623-EF6E-EBE018D9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240971"/>
          </a:xfrm>
        </p:spPr>
        <p:txBody>
          <a:bodyPr anchor="b">
            <a:normAutofit fontScale="90000"/>
          </a:bodyPr>
          <a:lstStyle/>
          <a:p>
            <a:r>
              <a:rPr lang="fi-FI" sz="5000" dirty="0">
                <a:cs typeface="Calibri Light"/>
              </a:rPr>
              <a:t>School </a:t>
            </a:r>
            <a:r>
              <a:rPr lang="fi-FI" sz="5000" dirty="0" err="1">
                <a:cs typeface="Calibri Light"/>
              </a:rPr>
              <a:t>attendance</a:t>
            </a:r>
            <a:r>
              <a:rPr lang="fi-FI" sz="5000" dirty="0">
                <a:cs typeface="Calibri Light"/>
              </a:rPr>
              <a:t> </a:t>
            </a:r>
            <a:r>
              <a:rPr lang="fi-FI" sz="5000" dirty="0" err="1">
                <a:cs typeface="Calibri Light"/>
              </a:rPr>
              <a:t>problems</a:t>
            </a:r>
            <a:r>
              <a:rPr lang="fi-FI" sz="5000" dirty="0">
                <a:cs typeface="Calibri Light"/>
              </a:rPr>
              <a:t> in Kuopio</a:t>
            </a:r>
            <a:endParaRPr lang="fi-FI" sz="50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050F84-A17B-EDE9-9A25-9ACE0820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700" dirty="0" err="1">
                <a:cs typeface="Calibri"/>
              </a:rPr>
              <a:t>We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have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about</a:t>
            </a:r>
            <a:r>
              <a:rPr lang="fi-FI" sz="1700" dirty="0">
                <a:cs typeface="Calibri"/>
              </a:rPr>
              <a:t> 11 000 </a:t>
            </a:r>
            <a:r>
              <a:rPr lang="fi-FI" sz="1700" dirty="0" err="1">
                <a:cs typeface="Calibri"/>
              </a:rPr>
              <a:t>students</a:t>
            </a:r>
            <a:r>
              <a:rPr lang="fi-FI" sz="1700" dirty="0">
                <a:cs typeface="Calibri"/>
              </a:rPr>
              <a:t> in </a:t>
            </a:r>
            <a:r>
              <a:rPr lang="fi-FI" sz="1700" dirty="0" err="1">
                <a:cs typeface="Calibri"/>
              </a:rPr>
              <a:t>schools</a:t>
            </a:r>
            <a:r>
              <a:rPr lang="fi-FI" sz="1700" dirty="0">
                <a:cs typeface="Calibri"/>
              </a:rPr>
              <a:t> in Kuopio</a:t>
            </a:r>
          </a:p>
          <a:p>
            <a:r>
              <a:rPr lang="fi-FI" sz="1700" dirty="0" err="1">
                <a:cs typeface="Calibri"/>
              </a:rPr>
              <a:t>Between</a:t>
            </a:r>
            <a:r>
              <a:rPr lang="fi-FI" sz="1700" dirty="0">
                <a:cs typeface="Calibri"/>
              </a:rPr>
              <a:t> 2019 and 2022 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amount</a:t>
            </a:r>
            <a:r>
              <a:rPr lang="fi-FI" sz="1700" dirty="0">
                <a:cs typeface="Calibri"/>
              </a:rPr>
              <a:t> of </a:t>
            </a:r>
            <a:r>
              <a:rPr lang="fi-FI" sz="1700" dirty="0" err="1">
                <a:cs typeface="Calibri"/>
              </a:rPr>
              <a:t>students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who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have</a:t>
            </a:r>
            <a:r>
              <a:rPr lang="fi-FI" sz="1700" dirty="0">
                <a:cs typeface="Calibri"/>
              </a:rPr>
              <a:t>  </a:t>
            </a:r>
            <a:r>
              <a:rPr lang="fi-FI" sz="1700" dirty="0" err="1">
                <a:cs typeface="Calibri"/>
              </a:rPr>
              <a:t>over</a:t>
            </a:r>
            <a:r>
              <a:rPr lang="fi-FI" sz="1700" dirty="0">
                <a:cs typeface="Calibri"/>
              </a:rPr>
              <a:t> 200 </a:t>
            </a:r>
            <a:r>
              <a:rPr lang="fi-FI" sz="1700" dirty="0" err="1">
                <a:cs typeface="Calibri"/>
              </a:rPr>
              <a:t>hours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absence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from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school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grew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most</a:t>
            </a:r>
            <a:r>
              <a:rPr lang="fi-FI" sz="1700" dirty="0">
                <a:cs typeface="Calibri"/>
              </a:rPr>
              <a:t> in </a:t>
            </a:r>
            <a:r>
              <a:rPr lang="fi-FI" sz="1700" dirty="0" err="1">
                <a:cs typeface="Calibri"/>
              </a:rPr>
              <a:t>grades</a:t>
            </a:r>
            <a:r>
              <a:rPr lang="fi-FI" sz="1700" dirty="0">
                <a:cs typeface="Calibri"/>
              </a:rPr>
              <a:t> 7-9, </a:t>
            </a:r>
            <a:r>
              <a:rPr lang="fi-FI" sz="1700" dirty="0" err="1">
                <a:cs typeface="Calibri"/>
              </a:rPr>
              <a:t>but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also</a:t>
            </a:r>
            <a:r>
              <a:rPr lang="fi-FI" sz="1700" dirty="0">
                <a:cs typeface="Calibri"/>
              </a:rPr>
              <a:t> in </a:t>
            </a:r>
            <a:r>
              <a:rPr lang="fi-FI" sz="1700" dirty="0" err="1">
                <a:cs typeface="Calibri"/>
              </a:rPr>
              <a:t>grades</a:t>
            </a:r>
            <a:r>
              <a:rPr lang="fi-FI" sz="1700" dirty="0">
                <a:cs typeface="Calibri"/>
              </a:rPr>
              <a:t> 4-6</a:t>
            </a:r>
          </a:p>
          <a:p>
            <a:r>
              <a:rPr lang="fi-FI" sz="1700" dirty="0">
                <a:cs typeface="Calibri"/>
              </a:rPr>
              <a:t>In 2021-2022 </a:t>
            </a:r>
            <a:r>
              <a:rPr lang="fi-FI" sz="1700" dirty="0" err="1">
                <a:cs typeface="Calibri"/>
              </a:rPr>
              <a:t>about</a:t>
            </a:r>
            <a:r>
              <a:rPr lang="fi-FI" sz="1700" dirty="0">
                <a:cs typeface="Calibri"/>
              </a:rPr>
              <a:t> 500 </a:t>
            </a:r>
            <a:r>
              <a:rPr lang="fi-FI" sz="1700" dirty="0" err="1">
                <a:cs typeface="Calibri"/>
              </a:rPr>
              <a:t>students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had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over</a:t>
            </a:r>
            <a:r>
              <a:rPr lang="fi-FI" sz="1700" dirty="0">
                <a:cs typeface="Calibri"/>
              </a:rPr>
              <a:t> 200 h </a:t>
            </a:r>
            <a:r>
              <a:rPr lang="fi-FI" sz="1700" dirty="0" err="1">
                <a:cs typeface="Calibri"/>
              </a:rPr>
              <a:t>abcense</a:t>
            </a:r>
            <a:r>
              <a:rPr lang="fi-FI" sz="1700" dirty="0">
                <a:cs typeface="Calibri"/>
              </a:rPr>
              <a:t> </a:t>
            </a:r>
            <a:endParaRPr lang="fi-FI" sz="1700" dirty="0">
              <a:ea typeface="Calibri"/>
              <a:cs typeface="Calibri"/>
            </a:endParaRPr>
          </a:p>
          <a:p>
            <a:r>
              <a:rPr lang="fi-FI" sz="1700" dirty="0">
                <a:ea typeface="Calibri"/>
                <a:cs typeface="Calibri"/>
              </a:rPr>
              <a:t>School </a:t>
            </a:r>
            <a:r>
              <a:rPr lang="fi-FI" sz="1700" dirty="0" err="1">
                <a:ea typeface="Calibri"/>
                <a:cs typeface="Calibri"/>
              </a:rPr>
              <a:t>attendance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problems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have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been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growing</a:t>
            </a:r>
            <a:r>
              <a:rPr lang="fi-FI" sz="1700" dirty="0">
                <a:ea typeface="Calibri"/>
                <a:cs typeface="Calibri"/>
              </a:rPr>
              <a:t> in </a:t>
            </a:r>
            <a:r>
              <a:rPr lang="fi-FI" sz="1700" dirty="0" err="1">
                <a:ea typeface="Calibri"/>
                <a:cs typeface="Calibri"/>
              </a:rPr>
              <a:t>all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grades</a:t>
            </a:r>
            <a:endParaRPr lang="fi-FI" sz="1700" dirty="0">
              <a:ea typeface="Calibri"/>
              <a:cs typeface="Calibri"/>
            </a:endParaRPr>
          </a:p>
          <a:p>
            <a:r>
              <a:rPr lang="fi-FI" sz="1700" dirty="0" err="1">
                <a:ea typeface="Calibri"/>
                <a:cs typeface="Calibri"/>
              </a:rPr>
              <a:t>We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use</a:t>
            </a:r>
            <a:r>
              <a:rPr lang="fi-FI" sz="1700" dirty="0">
                <a:ea typeface="Calibri"/>
                <a:cs typeface="Calibri"/>
              </a:rPr>
              <a:t>  </a:t>
            </a:r>
            <a:r>
              <a:rPr lang="fi-FI" sz="1700" dirty="0" err="1">
                <a:ea typeface="Calibri"/>
                <a:cs typeface="Calibri"/>
              </a:rPr>
              <a:t>Commit</a:t>
            </a:r>
            <a:r>
              <a:rPr lang="fi-FI" sz="1700" dirty="0">
                <a:ea typeface="Calibri"/>
                <a:cs typeface="Calibri"/>
              </a:rPr>
              <a:t> to </a:t>
            </a:r>
            <a:r>
              <a:rPr lang="fi-FI" sz="1700" dirty="0" err="1">
                <a:ea typeface="Calibri"/>
                <a:cs typeface="Calibri"/>
              </a:rPr>
              <a:t>school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stairs</a:t>
            </a:r>
            <a:r>
              <a:rPr lang="fi-FI" sz="1700" dirty="0">
                <a:ea typeface="Calibri"/>
                <a:cs typeface="Calibri"/>
              </a:rPr>
              <a:t>- </a:t>
            </a:r>
            <a:r>
              <a:rPr lang="fi-FI" sz="1700" dirty="0" err="1">
                <a:ea typeface="Calibri"/>
                <a:cs typeface="Calibri"/>
              </a:rPr>
              <a:t>model</a:t>
            </a:r>
            <a:r>
              <a:rPr lang="fi-FI" sz="1700" dirty="0">
                <a:ea typeface="Calibri"/>
                <a:cs typeface="Calibri"/>
              </a:rPr>
              <a:t> in Kuopio</a:t>
            </a:r>
            <a:endParaRPr lang="fi-FI" sz="1700" dirty="0">
              <a:cs typeface="Calibri"/>
            </a:endParaRPr>
          </a:p>
          <a:p>
            <a:endParaRPr lang="fi-FI" sz="1700" dirty="0">
              <a:cs typeface="Calibri"/>
            </a:endParaRPr>
          </a:p>
        </p:txBody>
      </p:sp>
      <p:pic>
        <p:nvPicPr>
          <p:cNvPr id="5" name="Picture 4" descr="Pöydät tyhjässä luokkahuoneessa">
            <a:extLst>
              <a:ext uri="{FF2B5EF4-FFF2-40B4-BE49-F238E27FC236}">
                <a16:creationId xmlns:a16="http://schemas.microsoft.com/office/drawing/2014/main" id="{4151878C-5019-D674-FFC3-FBAEE9BBD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1" r="9470"/>
          <a:stretch/>
        </p:blipFill>
        <p:spPr>
          <a:xfrm>
            <a:off x="6099048" y="783092"/>
            <a:ext cx="5458968" cy="52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370189-95EF-8746-90A3-029AD11D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900764"/>
          </a:xfrm>
        </p:spPr>
        <p:txBody>
          <a:bodyPr anchor="ctr">
            <a:normAutofit/>
          </a:bodyPr>
          <a:lstStyle/>
          <a:p>
            <a:r>
              <a:rPr lang="fi-FI" sz="3700" dirty="0" err="1">
                <a:cs typeface="Calibri Light"/>
              </a:rPr>
              <a:t>Often</a:t>
            </a:r>
            <a:r>
              <a:rPr lang="fi-FI" sz="3700" dirty="0">
                <a:cs typeface="Calibri Light"/>
              </a:rPr>
              <a:t> in </a:t>
            </a:r>
            <a:r>
              <a:rPr lang="fi-FI" sz="3700" dirty="0" err="1">
                <a:cs typeface="Calibri Light"/>
              </a:rPr>
              <a:t>background</a:t>
            </a:r>
            <a:endParaRPr lang="fi-FI" sz="3700" dirty="0">
              <a:cs typeface="Calibri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7A9C40-C1BE-130E-27F8-425A72BE2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118001"/>
            <a:ext cx="4559425" cy="419208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fi-FI" sz="1700" dirty="0">
              <a:cs typeface="Calibri"/>
            </a:endParaRPr>
          </a:p>
          <a:p>
            <a:r>
              <a:rPr lang="fi-FI" sz="1700" dirty="0">
                <a:cs typeface="Calibri"/>
              </a:rPr>
              <a:t>Learning </a:t>
            </a:r>
            <a:r>
              <a:rPr lang="fi-FI" sz="1700" dirty="0" err="1">
                <a:cs typeface="Calibri"/>
              </a:rPr>
              <a:t>problems</a:t>
            </a:r>
            <a:endParaRPr lang="fi-FI" sz="1700" dirty="0">
              <a:cs typeface="Calibri"/>
            </a:endParaRPr>
          </a:p>
          <a:p>
            <a:r>
              <a:rPr lang="fi-FI" sz="1700" dirty="0" err="1">
                <a:cs typeface="Calibri"/>
              </a:rPr>
              <a:t>Psychiatric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challenges</a:t>
            </a:r>
            <a:endParaRPr lang="fi-FI" sz="1700" dirty="0">
              <a:cs typeface="Calibri"/>
            </a:endParaRPr>
          </a:p>
          <a:p>
            <a:r>
              <a:rPr lang="fi-FI" sz="1700" dirty="0" err="1">
                <a:cs typeface="Calibri"/>
              </a:rPr>
              <a:t>Sense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overloading</a:t>
            </a:r>
            <a:endParaRPr lang="fi-FI" sz="1700" dirty="0">
              <a:cs typeface="Calibri"/>
            </a:endParaRPr>
          </a:p>
          <a:p>
            <a:r>
              <a:rPr lang="fi-FI" sz="1700" dirty="0" err="1">
                <a:cs typeface="Calibri"/>
              </a:rPr>
              <a:t>Bulling</a:t>
            </a:r>
            <a:endParaRPr lang="fi-FI" sz="1700" dirty="0">
              <a:cs typeface="Calibri"/>
            </a:endParaRPr>
          </a:p>
          <a:p>
            <a:r>
              <a:rPr lang="fi-FI" sz="1700" dirty="0" err="1">
                <a:cs typeface="Calibri"/>
              </a:rPr>
              <a:t>Concern</a:t>
            </a:r>
            <a:r>
              <a:rPr lang="fi-FI" sz="1700" dirty="0">
                <a:cs typeface="Calibri"/>
              </a:rPr>
              <a:t> for </a:t>
            </a:r>
            <a:r>
              <a:rPr lang="fi-FI" sz="1700" dirty="0" err="1">
                <a:cs typeface="Calibri"/>
              </a:rPr>
              <a:t>parents</a:t>
            </a:r>
            <a:r>
              <a:rPr lang="fi-FI" sz="1700" dirty="0">
                <a:cs typeface="Calibri"/>
              </a:rPr>
              <a:t>, </a:t>
            </a:r>
            <a:r>
              <a:rPr lang="fi-FI" sz="1700" dirty="0" err="1">
                <a:cs typeface="Calibri"/>
              </a:rPr>
              <a:t>separation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anxiety</a:t>
            </a:r>
            <a:endParaRPr lang="fi-FI" sz="1700" dirty="0">
              <a:cs typeface="Calibri"/>
            </a:endParaRPr>
          </a:p>
          <a:p>
            <a:r>
              <a:rPr lang="fi-FI" sz="1700" dirty="0" err="1">
                <a:cs typeface="Calibri"/>
              </a:rPr>
              <a:t>Corona-period</a:t>
            </a:r>
            <a:r>
              <a:rPr lang="fi-FI" sz="1700" dirty="0">
                <a:cs typeface="Calibri"/>
              </a:rPr>
              <a:t> and </a:t>
            </a:r>
            <a:r>
              <a:rPr lang="fi-FI" sz="1700" dirty="0" err="1">
                <a:cs typeface="Calibri"/>
              </a:rPr>
              <a:t>distance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learning</a:t>
            </a:r>
            <a:endParaRPr lang="fi-FI" sz="1700" dirty="0">
              <a:cs typeface="Calibri"/>
            </a:endParaRPr>
          </a:p>
          <a:p>
            <a:r>
              <a:rPr lang="fi-FI" sz="1700" dirty="0" err="1">
                <a:cs typeface="Calibri"/>
              </a:rPr>
              <a:t>Intoxicants</a:t>
            </a:r>
            <a:endParaRPr lang="fi-FI" sz="1700" dirty="0">
              <a:cs typeface="Calibri"/>
            </a:endParaRPr>
          </a:p>
          <a:p>
            <a:r>
              <a:rPr lang="fi-FI" sz="1700" dirty="0" err="1">
                <a:cs typeface="Calibri"/>
              </a:rPr>
              <a:t>Insecure</a:t>
            </a:r>
            <a:r>
              <a:rPr lang="fi-FI" sz="1700" dirty="0">
                <a:cs typeface="Calibri"/>
              </a:rPr>
              <a:t> and </a:t>
            </a:r>
            <a:r>
              <a:rPr lang="fi-FI" sz="1700" dirty="0" err="1">
                <a:cs typeface="Calibri"/>
              </a:rPr>
              <a:t>fear</a:t>
            </a:r>
            <a:endParaRPr lang="fi-FI" sz="1700" dirty="0">
              <a:cs typeface="Calibri"/>
            </a:endParaRPr>
          </a:p>
          <a:p>
            <a:r>
              <a:rPr lang="fi-FI" sz="1700" dirty="0" err="1">
                <a:cs typeface="Calibri"/>
              </a:rPr>
              <a:t>Externality</a:t>
            </a:r>
            <a:endParaRPr lang="fi-FI" sz="1700" dirty="0">
              <a:cs typeface="Calibri"/>
            </a:endParaRPr>
          </a:p>
          <a:p>
            <a:endParaRPr lang="fi-FI" sz="1700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677B086-36F5-F489-1758-245869B74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9" r="2019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3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8D0BD1-02C7-AFC0-7A6D-D781923B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055583"/>
          </a:xfrm>
        </p:spPr>
        <p:txBody>
          <a:bodyPr anchor="b">
            <a:normAutofit/>
          </a:bodyPr>
          <a:lstStyle/>
          <a:p>
            <a:r>
              <a:rPr lang="fi-FI" sz="3600" dirty="0" err="1">
                <a:cs typeface="Calibri Light"/>
              </a:rPr>
              <a:t>Factors</a:t>
            </a:r>
            <a:r>
              <a:rPr lang="fi-FI" sz="3600" dirty="0">
                <a:cs typeface="Calibri Light"/>
              </a:rPr>
              <a:t> for </a:t>
            </a:r>
            <a:r>
              <a:rPr lang="fi-FI" sz="3600" dirty="0" err="1">
                <a:cs typeface="Calibri Light"/>
              </a:rPr>
              <a:t>drop</a:t>
            </a:r>
            <a:r>
              <a:rPr lang="fi-FI" sz="3600" dirty="0">
                <a:cs typeface="Calibri Light"/>
              </a:rPr>
              <a:t> out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F09DAD-B594-DB0D-F2E1-23AC54531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1800" dirty="0" err="1">
                <a:cs typeface="Calibri"/>
              </a:rPr>
              <a:t>Slowly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increasing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amount</a:t>
            </a:r>
            <a:r>
              <a:rPr lang="fi-FI" sz="1800" dirty="0">
                <a:cs typeface="Calibri"/>
              </a:rPr>
              <a:t> of </a:t>
            </a:r>
            <a:r>
              <a:rPr lang="fi-FI" sz="1800" dirty="0" err="1">
                <a:cs typeface="Calibri"/>
              </a:rPr>
              <a:t>being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late</a:t>
            </a:r>
            <a:r>
              <a:rPr lang="fi-FI" sz="1800" dirty="0">
                <a:cs typeface="Calibri"/>
              </a:rPr>
              <a:t> and </a:t>
            </a:r>
            <a:r>
              <a:rPr lang="fi-FI" sz="1800" dirty="0" err="1">
                <a:cs typeface="Calibri"/>
              </a:rPr>
              <a:t>absences</a:t>
            </a:r>
            <a:r>
              <a:rPr lang="fi-FI" sz="1800" dirty="0">
                <a:cs typeface="Calibri"/>
              </a:rPr>
              <a:t>, </a:t>
            </a:r>
            <a:r>
              <a:rPr lang="fi-FI" sz="1800" dirty="0" err="1">
                <a:cs typeface="Calibri"/>
              </a:rPr>
              <a:t>difficult</a:t>
            </a:r>
            <a:r>
              <a:rPr lang="fi-FI" sz="1800" dirty="0">
                <a:cs typeface="Calibri"/>
              </a:rPr>
              <a:t> to </a:t>
            </a:r>
            <a:r>
              <a:rPr lang="fi-FI" sz="1800" dirty="0" err="1">
                <a:cs typeface="Calibri"/>
              </a:rPr>
              <a:t>notice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them</a:t>
            </a:r>
            <a:r>
              <a:rPr lang="fi-FI" sz="1800" dirty="0">
                <a:cs typeface="Calibri"/>
              </a:rPr>
              <a:t>?</a:t>
            </a:r>
          </a:p>
          <a:p>
            <a:r>
              <a:rPr lang="fi-FI" sz="1800" dirty="0" err="1">
                <a:cs typeface="Calibri"/>
              </a:rPr>
              <a:t>Slow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reacting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from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school</a:t>
            </a:r>
            <a:r>
              <a:rPr lang="fi-FI" sz="1800" dirty="0">
                <a:cs typeface="Calibri"/>
              </a:rPr>
              <a:t>? </a:t>
            </a:r>
          </a:p>
          <a:p>
            <a:r>
              <a:rPr lang="fi-FI" sz="1800" dirty="0" err="1">
                <a:cs typeface="Calibri"/>
              </a:rPr>
              <a:t>Homes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easily</a:t>
            </a:r>
            <a:r>
              <a:rPr lang="fi-FI" sz="1800" dirty="0">
                <a:cs typeface="Calibri"/>
              </a:rPr>
              <a:t> permit </a:t>
            </a:r>
            <a:r>
              <a:rPr lang="fi-FI" sz="1800" dirty="0" err="1">
                <a:cs typeface="Calibri"/>
              </a:rPr>
              <a:t>absences</a:t>
            </a:r>
            <a:r>
              <a:rPr lang="fi-FI" sz="1800" dirty="0">
                <a:cs typeface="Calibri"/>
              </a:rPr>
              <a:t>?</a:t>
            </a:r>
          </a:p>
          <a:p>
            <a:endParaRPr lang="fi-FI" sz="1800" dirty="0">
              <a:cs typeface="Calibri"/>
            </a:endParaRPr>
          </a:p>
          <a:p>
            <a:r>
              <a:rPr lang="fi-FI" sz="1800" dirty="0" err="1">
                <a:cs typeface="Calibri"/>
              </a:rPr>
              <a:t>Familys</a:t>
            </a:r>
            <a:r>
              <a:rPr lang="fi-FI" sz="1800" dirty="0">
                <a:cs typeface="Calibri"/>
              </a:rPr>
              <a:t>’ </a:t>
            </a:r>
            <a:r>
              <a:rPr lang="fi-FI" sz="1800" dirty="0" err="1">
                <a:cs typeface="Calibri"/>
              </a:rPr>
              <a:t>low</a:t>
            </a:r>
            <a:r>
              <a:rPr lang="fi-FI" sz="1800" dirty="0">
                <a:cs typeface="Calibri"/>
              </a:rPr>
              <a:t> and </a:t>
            </a:r>
            <a:r>
              <a:rPr lang="fi-FI" sz="1800" dirty="0" err="1">
                <a:cs typeface="Calibri"/>
              </a:rPr>
              <a:t>limitted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resources</a:t>
            </a:r>
            <a:r>
              <a:rPr lang="fi-FI" sz="1800" dirty="0">
                <a:cs typeface="Calibri"/>
              </a:rPr>
              <a:t>?</a:t>
            </a:r>
          </a:p>
          <a:p>
            <a:r>
              <a:rPr lang="fi-FI" sz="1800" dirty="0" err="1">
                <a:cs typeface="Calibri"/>
              </a:rPr>
              <a:t>Dropping</a:t>
            </a:r>
            <a:r>
              <a:rPr lang="fi-FI" sz="1800" dirty="0">
                <a:cs typeface="Calibri"/>
              </a:rPr>
              <a:t> out </a:t>
            </a:r>
            <a:r>
              <a:rPr lang="fi-FI" sz="1800" dirty="0" err="1">
                <a:cs typeface="Calibri"/>
              </a:rPr>
              <a:t>from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daily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rythm</a:t>
            </a:r>
            <a:r>
              <a:rPr lang="fi-FI" sz="1800" dirty="0">
                <a:cs typeface="Calibri"/>
              </a:rPr>
              <a:t>?</a:t>
            </a:r>
          </a:p>
          <a:p>
            <a:r>
              <a:rPr lang="fi-FI" sz="1800" dirty="0" err="1">
                <a:cs typeface="Calibri"/>
              </a:rPr>
              <a:t>Increase</a:t>
            </a:r>
            <a:r>
              <a:rPr lang="fi-FI" sz="1800" dirty="0">
                <a:cs typeface="Calibri"/>
              </a:rPr>
              <a:t> of </a:t>
            </a:r>
            <a:r>
              <a:rPr lang="fi-FI" sz="1800" dirty="0" err="1">
                <a:cs typeface="Calibri"/>
              </a:rPr>
              <a:t>authism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spectrum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diagnoses</a:t>
            </a:r>
            <a:r>
              <a:rPr lang="fi-FI" sz="1800" dirty="0">
                <a:cs typeface="Calibri"/>
              </a:rPr>
              <a:t>?</a:t>
            </a:r>
          </a:p>
          <a:p>
            <a:r>
              <a:rPr lang="fi-FI" sz="1800" dirty="0" err="1">
                <a:cs typeface="Calibri"/>
              </a:rPr>
              <a:t>Slow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attendence</a:t>
            </a:r>
            <a:r>
              <a:rPr lang="fi-FI" sz="1800" dirty="0">
                <a:cs typeface="Calibri"/>
              </a:rPr>
              <a:t> to </a:t>
            </a:r>
            <a:r>
              <a:rPr lang="fi-FI" sz="1800" dirty="0" err="1">
                <a:cs typeface="Calibri"/>
              </a:rPr>
              <a:t>health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care</a:t>
            </a:r>
            <a:r>
              <a:rPr lang="fi-FI" sz="1800" dirty="0">
                <a:cs typeface="Calibri"/>
              </a:rPr>
              <a:t>?</a:t>
            </a:r>
          </a:p>
          <a:p>
            <a:r>
              <a:rPr lang="fi-FI" sz="1800" dirty="0" err="1">
                <a:cs typeface="Calibri"/>
              </a:rPr>
              <a:t>Dependence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from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smart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devices</a:t>
            </a:r>
            <a:r>
              <a:rPr lang="fi-FI" sz="1800" dirty="0">
                <a:cs typeface="Calibri"/>
              </a:rPr>
              <a:t>?</a:t>
            </a:r>
          </a:p>
          <a:p>
            <a:endParaRPr lang="fi-FI" sz="1800" dirty="0">
              <a:cs typeface="Calibri"/>
            </a:endParaRPr>
          </a:p>
          <a:p>
            <a:endParaRPr lang="fi-FI" sz="1800" dirty="0">
              <a:cs typeface="Calibri"/>
            </a:endParaRPr>
          </a:p>
          <a:p>
            <a:endParaRPr lang="fi-FI" sz="1800" dirty="0">
              <a:cs typeface="Calibri"/>
            </a:endParaRPr>
          </a:p>
          <a:p>
            <a:pPr marL="0" indent="0">
              <a:buNone/>
            </a:pPr>
            <a:endParaRPr lang="fi-FI" sz="1800" dirty="0">
              <a:cs typeface="Calibri"/>
            </a:endParaRPr>
          </a:p>
          <a:p>
            <a:pPr marL="0" indent="0">
              <a:buNone/>
            </a:pPr>
            <a:endParaRPr lang="fi-FI" sz="1800" dirty="0">
              <a:cs typeface="Calibri"/>
            </a:endParaRPr>
          </a:p>
          <a:p>
            <a:endParaRPr lang="fi-FI" sz="1800" dirty="0">
              <a:cs typeface="Calibri"/>
            </a:endParaRPr>
          </a:p>
        </p:txBody>
      </p:sp>
      <p:pic>
        <p:nvPicPr>
          <p:cNvPr id="5" name="Picture 4" descr="Shakkimatti shakkipelissä">
            <a:extLst>
              <a:ext uri="{FF2B5EF4-FFF2-40B4-BE49-F238E27FC236}">
                <a16:creationId xmlns:a16="http://schemas.microsoft.com/office/drawing/2014/main" id="{8FDAE602-CD87-7C3B-EC39-FEE1AB7A9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0" r="15148" b="-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580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9C12DC-E269-2948-F6D0-299213C7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get the student back to school is common task</a:t>
            </a:r>
          </a:p>
        </p:txBody>
      </p:sp>
    </p:spTree>
    <p:extLst>
      <p:ext uri="{BB962C8B-B14F-4D97-AF65-F5344CB8AC3E}">
        <p14:creationId xmlns:p14="http://schemas.microsoft.com/office/powerpoint/2010/main" val="39377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82BB86-DFE6-6453-891F-C98980B86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939827"/>
          </a:xfrm>
        </p:spPr>
        <p:txBody>
          <a:bodyPr anchor="b">
            <a:normAutofit/>
          </a:bodyPr>
          <a:lstStyle/>
          <a:p>
            <a:r>
              <a:rPr lang="fi-FI" sz="3600" dirty="0" err="1">
                <a:cs typeface="Calibri Light"/>
              </a:rPr>
              <a:t>Useful</a:t>
            </a:r>
            <a:r>
              <a:rPr lang="fi-FI" sz="3600" dirty="0">
                <a:cs typeface="Calibri Light"/>
              </a:rPr>
              <a:t> </a:t>
            </a:r>
            <a:r>
              <a:rPr lang="fi-FI" sz="3600" dirty="0" err="1">
                <a:cs typeface="Calibri Light"/>
              </a:rPr>
              <a:t>methodes</a:t>
            </a:r>
            <a:r>
              <a:rPr lang="fi-FI" sz="3600" dirty="0">
                <a:cs typeface="Calibri Light"/>
              </a:rPr>
              <a:t> 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1778C3-6D04-96CD-937B-F1172C6C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0407"/>
            <a:ext cx="4571999" cy="42918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fi-FI" sz="1400" dirty="0">
              <a:cs typeface="Calibri"/>
            </a:endParaRPr>
          </a:p>
          <a:p>
            <a:r>
              <a:rPr lang="fi-FI" sz="1400" b="1" dirty="0">
                <a:cs typeface="Calibri"/>
              </a:rPr>
              <a:t>Call </a:t>
            </a:r>
            <a:r>
              <a:rPr lang="fi-FI" sz="1400" b="1" dirty="0" err="1">
                <a:cs typeface="Calibri"/>
              </a:rPr>
              <a:t>active</a:t>
            </a:r>
            <a:r>
              <a:rPr lang="fi-FI" sz="1400" b="1" dirty="0">
                <a:cs typeface="Calibri"/>
              </a:rPr>
              <a:t> </a:t>
            </a:r>
            <a:r>
              <a:rPr lang="fi-FI" sz="1400" b="1" dirty="0" err="1">
                <a:cs typeface="Calibri"/>
              </a:rPr>
              <a:t>cooperation</a:t>
            </a:r>
            <a:r>
              <a:rPr lang="fi-FI" sz="1400" b="1" dirty="0">
                <a:cs typeface="Calibri"/>
              </a:rPr>
              <a:t> </a:t>
            </a:r>
            <a:r>
              <a:rPr lang="fi-FI" sz="1400" b="1" dirty="0" err="1">
                <a:cs typeface="Calibri"/>
              </a:rPr>
              <a:t>network</a:t>
            </a:r>
            <a:r>
              <a:rPr lang="fi-FI" sz="1400" b="1" dirty="0">
                <a:cs typeface="Calibri"/>
              </a:rPr>
              <a:t> </a:t>
            </a:r>
            <a:r>
              <a:rPr lang="fi-FI" sz="1400" b="1" dirty="0" err="1">
                <a:cs typeface="Calibri"/>
              </a:rPr>
              <a:t>soon</a:t>
            </a:r>
            <a:r>
              <a:rPr lang="fi-FI" sz="1400" b="1" dirty="0">
                <a:cs typeface="Calibri"/>
              </a:rPr>
              <a:t> as </a:t>
            </a:r>
            <a:r>
              <a:rPr lang="fi-FI" sz="1400" b="1" dirty="0" err="1">
                <a:cs typeface="Calibri"/>
              </a:rPr>
              <a:t>possible</a:t>
            </a:r>
            <a:r>
              <a:rPr lang="fi-FI" sz="1400" b="1" dirty="0">
                <a:cs typeface="Calibri"/>
              </a:rPr>
              <a:t>: home, </a:t>
            </a:r>
            <a:r>
              <a:rPr lang="fi-FI" sz="1400" b="1" dirty="0" err="1">
                <a:cs typeface="Calibri"/>
              </a:rPr>
              <a:t>school</a:t>
            </a:r>
            <a:r>
              <a:rPr lang="fi-FI" sz="1400" b="1" dirty="0">
                <a:cs typeface="Calibri"/>
              </a:rPr>
              <a:t>, </a:t>
            </a:r>
            <a:r>
              <a:rPr lang="fi-FI" sz="1400" b="1" dirty="0" err="1">
                <a:cs typeface="Calibri"/>
              </a:rPr>
              <a:t>social</a:t>
            </a:r>
            <a:r>
              <a:rPr lang="fi-FI" sz="1400" b="1" dirty="0">
                <a:cs typeface="Calibri"/>
              </a:rPr>
              <a:t> and </a:t>
            </a:r>
            <a:r>
              <a:rPr lang="fi-FI" sz="1400" b="1" dirty="0" err="1">
                <a:cs typeface="Calibri"/>
              </a:rPr>
              <a:t>family</a:t>
            </a:r>
            <a:r>
              <a:rPr lang="fi-FI" sz="1400" b="1" dirty="0">
                <a:cs typeface="Calibri"/>
              </a:rPr>
              <a:t> </a:t>
            </a:r>
            <a:r>
              <a:rPr lang="fi-FI" sz="1400" b="1" dirty="0" err="1">
                <a:cs typeface="Calibri"/>
              </a:rPr>
              <a:t>workers</a:t>
            </a:r>
            <a:r>
              <a:rPr lang="fi-FI" sz="1400" b="1" dirty="0">
                <a:cs typeface="Calibri"/>
              </a:rPr>
              <a:t>, </a:t>
            </a:r>
            <a:r>
              <a:rPr lang="fi-FI" sz="1400" b="1" dirty="0" err="1">
                <a:cs typeface="Calibri"/>
              </a:rPr>
              <a:t>healthcare</a:t>
            </a:r>
            <a:r>
              <a:rPr lang="fi-FI" sz="1400" b="1" dirty="0">
                <a:cs typeface="Calibri"/>
              </a:rPr>
              <a:t>, </a:t>
            </a:r>
            <a:r>
              <a:rPr lang="fi-FI" sz="1400" b="1" dirty="0" err="1">
                <a:cs typeface="Calibri"/>
              </a:rPr>
              <a:t>therapists</a:t>
            </a:r>
            <a:r>
              <a:rPr lang="fi-FI" sz="1400" b="1" dirty="0">
                <a:cs typeface="Calibri"/>
              </a:rPr>
              <a:t> etc.</a:t>
            </a:r>
          </a:p>
          <a:p>
            <a:r>
              <a:rPr lang="fi-FI" sz="1400" dirty="0" err="1">
                <a:cs typeface="Calibri"/>
              </a:rPr>
              <a:t>Good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school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atmosphere</a:t>
            </a:r>
            <a:r>
              <a:rPr lang="fi-FI" sz="1400" dirty="0">
                <a:cs typeface="Calibri"/>
              </a:rPr>
              <a:t>, </a:t>
            </a:r>
            <a:r>
              <a:rPr lang="fi-FI" sz="1400" dirty="0" err="1">
                <a:cs typeface="Calibri"/>
              </a:rPr>
              <a:t>good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teacher</a:t>
            </a:r>
            <a:r>
              <a:rPr lang="fi-FI" sz="1400" dirty="0">
                <a:cs typeface="Calibri"/>
              </a:rPr>
              <a:t>- </a:t>
            </a:r>
            <a:r>
              <a:rPr lang="fi-FI" sz="1400" dirty="0" err="1">
                <a:cs typeface="Calibri"/>
              </a:rPr>
              <a:t>student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relationship</a:t>
            </a:r>
            <a:r>
              <a:rPr lang="fi-FI" sz="1400" dirty="0">
                <a:cs typeface="Calibri"/>
              </a:rPr>
              <a:t> </a:t>
            </a:r>
          </a:p>
          <a:p>
            <a:r>
              <a:rPr lang="fi-FI" sz="1400" dirty="0" err="1">
                <a:cs typeface="Calibri"/>
              </a:rPr>
              <a:t>Activate</a:t>
            </a:r>
            <a:r>
              <a:rPr lang="fi-FI" sz="1400" dirty="0">
                <a:cs typeface="Calibri"/>
              </a:rPr>
              <a:t> and </a:t>
            </a:r>
            <a:r>
              <a:rPr lang="fi-FI" sz="1400" dirty="0" err="1">
                <a:cs typeface="Calibri"/>
              </a:rPr>
              <a:t>involve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student</a:t>
            </a:r>
            <a:r>
              <a:rPr lang="fi-FI" sz="1400" dirty="0">
                <a:cs typeface="Calibri"/>
              </a:rPr>
              <a:t> + </a:t>
            </a:r>
            <a:r>
              <a:rPr lang="fi-FI" sz="1400" dirty="0" err="1">
                <a:cs typeface="Calibri"/>
              </a:rPr>
              <a:t>understand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underlying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reasons</a:t>
            </a:r>
            <a:r>
              <a:rPr lang="fi-FI" sz="1400" dirty="0">
                <a:cs typeface="Calibri"/>
              </a:rPr>
              <a:t> </a:t>
            </a:r>
          </a:p>
          <a:p>
            <a:r>
              <a:rPr lang="fi-FI" sz="1400" dirty="0">
                <a:cs typeface="Calibri"/>
              </a:rPr>
              <a:t>Train </a:t>
            </a:r>
            <a:r>
              <a:rPr lang="fi-FI" sz="1400" dirty="0" err="1">
                <a:cs typeface="Calibri"/>
              </a:rPr>
              <a:t>staff</a:t>
            </a:r>
            <a:r>
              <a:rPr lang="fi-FI" sz="1400" dirty="0">
                <a:cs typeface="Calibri"/>
              </a:rPr>
              <a:t>  for </a:t>
            </a:r>
            <a:r>
              <a:rPr lang="fi-FI" sz="1400" dirty="0" err="1">
                <a:cs typeface="Calibri"/>
              </a:rPr>
              <a:t>identifying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the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problem</a:t>
            </a:r>
            <a:r>
              <a:rPr lang="fi-FI" sz="1400" dirty="0">
                <a:cs typeface="Calibri"/>
              </a:rPr>
              <a:t> and </a:t>
            </a:r>
            <a:r>
              <a:rPr lang="fi-FI" sz="1400" dirty="0" err="1">
                <a:cs typeface="Calibri"/>
              </a:rPr>
              <a:t>interveneing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ways</a:t>
            </a:r>
            <a:endParaRPr lang="fi-FI" sz="1400" dirty="0">
              <a:cs typeface="Calibri"/>
            </a:endParaRPr>
          </a:p>
          <a:p>
            <a:r>
              <a:rPr lang="fi-FI" sz="1400" dirty="0" err="1">
                <a:cs typeface="Calibri"/>
              </a:rPr>
              <a:t>Students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desensitization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slowly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back</a:t>
            </a:r>
            <a:r>
              <a:rPr lang="fi-FI" sz="1400" dirty="0">
                <a:cs typeface="Calibri"/>
              </a:rPr>
              <a:t> to </a:t>
            </a:r>
            <a:r>
              <a:rPr lang="fi-FI" sz="1400" dirty="0" err="1">
                <a:cs typeface="Calibri"/>
              </a:rPr>
              <a:t>school</a:t>
            </a:r>
            <a:endParaRPr lang="fi-FI" sz="1400" dirty="0">
              <a:cs typeface="Calibri"/>
            </a:endParaRPr>
          </a:p>
          <a:p>
            <a:r>
              <a:rPr lang="fi-FI" sz="1400" dirty="0">
                <a:cs typeface="Calibri"/>
              </a:rPr>
              <a:t>If </a:t>
            </a:r>
            <a:r>
              <a:rPr lang="fi-FI" sz="1400" dirty="0" err="1">
                <a:cs typeface="Calibri"/>
              </a:rPr>
              <a:t>needed</a:t>
            </a:r>
            <a:r>
              <a:rPr lang="fi-FI" sz="1400" dirty="0">
                <a:cs typeface="Calibri"/>
              </a:rPr>
              <a:t>: </a:t>
            </a:r>
            <a:r>
              <a:rPr lang="fi-FI" sz="1400" dirty="0" err="1">
                <a:cs typeface="Calibri"/>
              </a:rPr>
              <a:t>Special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teaching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arrangements</a:t>
            </a:r>
            <a:r>
              <a:rPr lang="fi-FI" sz="1400" dirty="0">
                <a:cs typeface="Calibri"/>
              </a:rPr>
              <a:t>: </a:t>
            </a:r>
            <a:r>
              <a:rPr lang="fi-FI" sz="1400" dirty="0" err="1">
                <a:cs typeface="Calibri"/>
              </a:rPr>
              <a:t>shorten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school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day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or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school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week</a:t>
            </a:r>
            <a:r>
              <a:rPr lang="fi-FI" sz="1400" dirty="0">
                <a:cs typeface="Calibri"/>
              </a:rPr>
              <a:t>, </a:t>
            </a:r>
            <a:r>
              <a:rPr lang="fi-FI" sz="1400" dirty="0" err="1">
                <a:cs typeface="Calibri"/>
              </a:rPr>
              <a:t>grade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independent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studies</a:t>
            </a:r>
            <a:r>
              <a:rPr lang="fi-FI" sz="1400" dirty="0">
                <a:cs typeface="Calibri"/>
              </a:rPr>
              <a:t> and </a:t>
            </a:r>
            <a:r>
              <a:rPr lang="fi-FI" sz="1400" dirty="0" err="1">
                <a:cs typeface="Calibri"/>
              </a:rPr>
              <a:t>individual</a:t>
            </a:r>
            <a:r>
              <a:rPr lang="fi-FI" sz="1400" dirty="0">
                <a:cs typeface="Calibri"/>
              </a:rPr>
              <a:t> </a:t>
            </a:r>
            <a:r>
              <a:rPr lang="fi-FI" sz="1400" dirty="0" err="1">
                <a:cs typeface="Calibri"/>
              </a:rPr>
              <a:t>syllabus</a:t>
            </a:r>
            <a:endParaRPr lang="fi-FI" sz="1400" dirty="0">
              <a:cs typeface="Calibri"/>
            </a:endParaRPr>
          </a:p>
          <a:p>
            <a:pPr marL="0" indent="0">
              <a:buNone/>
            </a:pPr>
            <a:endParaRPr lang="fi-FI" sz="1400" dirty="0">
              <a:cs typeface="Calibri"/>
            </a:endParaRPr>
          </a:p>
          <a:p>
            <a:endParaRPr lang="fi-FI" sz="1400" dirty="0"/>
          </a:p>
        </p:txBody>
      </p:sp>
      <p:pic>
        <p:nvPicPr>
          <p:cNvPr id="8" name="Kuva 7" descr="Kuva, joka sisältää kohteen henkilö, kannettava tietokone, tietokone, vaate&#10;&#10;Kuvaus luotu automaattisesti">
            <a:extLst>
              <a:ext uri="{FF2B5EF4-FFF2-40B4-BE49-F238E27FC236}">
                <a16:creationId xmlns:a16="http://schemas.microsoft.com/office/drawing/2014/main" id="{034B288B-4B57-2012-E79E-A4748AC21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r="26648" b="-2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294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01E87E0C-DCB8-6621-02CA-06343CA393A3}"/>
              </a:ext>
            </a:extLst>
          </p:cNvPr>
          <p:cNvSpPr/>
          <p:nvPr/>
        </p:nvSpPr>
        <p:spPr>
          <a:xfrm>
            <a:off x="622267" y="649063"/>
            <a:ext cx="4023360" cy="25808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97EE039-D4DE-25A7-BF20-FA5BE7C667E1}"/>
              </a:ext>
            </a:extLst>
          </p:cNvPr>
          <p:cNvSpPr/>
          <p:nvPr/>
        </p:nvSpPr>
        <p:spPr>
          <a:xfrm>
            <a:off x="7185660" y="815339"/>
            <a:ext cx="4103370" cy="2068831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CF0929BB-FED3-8915-7A83-680B56E3A961}"/>
              </a:ext>
            </a:extLst>
          </p:cNvPr>
          <p:cNvSpPr/>
          <p:nvPr/>
        </p:nvSpPr>
        <p:spPr>
          <a:xfrm>
            <a:off x="685800" y="3759082"/>
            <a:ext cx="4149090" cy="22073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C50CB478-8B2B-3777-D5DA-282C2C926AED}"/>
              </a:ext>
            </a:extLst>
          </p:cNvPr>
          <p:cNvSpPr/>
          <p:nvPr/>
        </p:nvSpPr>
        <p:spPr>
          <a:xfrm>
            <a:off x="6732270" y="3992880"/>
            <a:ext cx="4103370" cy="19735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742E08C-B79D-CFD8-459D-0404CD50745D}"/>
              </a:ext>
            </a:extLst>
          </p:cNvPr>
          <p:cNvSpPr txBox="1"/>
          <p:nvPr/>
        </p:nvSpPr>
        <p:spPr>
          <a:xfrm>
            <a:off x="848200" y="871374"/>
            <a:ext cx="35714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1</a:t>
            </a:r>
            <a:r>
              <a:rPr lang="fi-FI" b="1" dirty="0"/>
              <a:t>. </a:t>
            </a:r>
            <a:r>
              <a:rPr lang="fi-FI" b="1" dirty="0" err="1"/>
              <a:t>Stocktaking</a:t>
            </a:r>
            <a:r>
              <a:rPr lang="fi-FI" b="1" dirty="0"/>
              <a:t> and </a:t>
            </a:r>
            <a:r>
              <a:rPr lang="fi-FI" b="1" dirty="0" err="1"/>
              <a:t>planning</a:t>
            </a:r>
            <a:endParaRPr lang="fi-FI" b="1" dirty="0"/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err="1"/>
              <a:t>Consult</a:t>
            </a:r>
            <a:r>
              <a:rPr lang="fi-FI" dirty="0"/>
              <a:t> and </a:t>
            </a:r>
            <a:r>
              <a:rPr lang="fi-FI" dirty="0" err="1"/>
              <a:t>call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network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err="1"/>
              <a:t>Discussion</a:t>
            </a:r>
            <a:r>
              <a:rPr lang="fi-FI" dirty="0"/>
              <a:t> and </a:t>
            </a:r>
            <a:r>
              <a:rPr lang="fi-FI" dirty="0" err="1"/>
              <a:t>finding</a:t>
            </a:r>
            <a:r>
              <a:rPr lang="fi-FI" dirty="0"/>
              <a:t> </a:t>
            </a:r>
            <a:r>
              <a:rPr lang="fi-FI" dirty="0" err="1"/>
              <a:t>reasons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98178FB-A157-F1EA-EE16-34698538367E}"/>
              </a:ext>
            </a:extLst>
          </p:cNvPr>
          <p:cNvSpPr txBox="1"/>
          <p:nvPr/>
        </p:nvSpPr>
        <p:spPr>
          <a:xfrm>
            <a:off x="7391114" y="1062333"/>
            <a:ext cx="37147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2</a:t>
            </a:r>
            <a:r>
              <a:rPr lang="fi-FI" b="1" dirty="0"/>
              <a:t>. Planning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targets</a:t>
            </a:r>
            <a:endParaRPr lang="fi-FI" b="1" dirty="0"/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/>
              <a:t>School </a:t>
            </a:r>
            <a:r>
              <a:rPr lang="fi-FI" dirty="0" err="1"/>
              <a:t>welfare</a:t>
            </a:r>
            <a:r>
              <a:rPr lang="fi-FI" dirty="0"/>
              <a:t> </a:t>
            </a:r>
            <a:r>
              <a:rPr lang="fi-FI" dirty="0" err="1"/>
              <a:t>group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err="1"/>
              <a:t>Commit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network</a:t>
            </a:r>
            <a:endParaRPr lang="fi-FI" dirty="0"/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7FEEBB2-83CC-A709-4AA6-507B6B4A7752}"/>
              </a:ext>
            </a:extLst>
          </p:cNvPr>
          <p:cNvSpPr txBox="1"/>
          <p:nvPr/>
        </p:nvSpPr>
        <p:spPr>
          <a:xfrm>
            <a:off x="1034415" y="3987612"/>
            <a:ext cx="31661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3. </a:t>
            </a:r>
            <a:r>
              <a:rPr lang="fi-FI" b="1" dirty="0" err="1"/>
              <a:t>Achievment</a:t>
            </a:r>
            <a:r>
              <a:rPr lang="fi-FI" b="1" dirty="0"/>
              <a:t> and </a:t>
            </a:r>
            <a:r>
              <a:rPr lang="fi-FI" b="1" dirty="0" err="1"/>
              <a:t>supports</a:t>
            </a:r>
            <a:r>
              <a:rPr lang="fi-FI" b="1" dirty="0"/>
              <a:t> in </a:t>
            </a:r>
            <a:r>
              <a:rPr lang="fi-FI" b="1" dirty="0" err="1"/>
              <a:t>practise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/>
              <a:t> </a:t>
            </a:r>
            <a:r>
              <a:rPr lang="fi-FI" dirty="0" err="1"/>
              <a:t>Implement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support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err="1"/>
              <a:t>Persistence</a:t>
            </a:r>
            <a:r>
              <a:rPr lang="fi-FI" dirty="0"/>
              <a:t> and </a:t>
            </a:r>
            <a:r>
              <a:rPr lang="fi-FI" dirty="0" err="1"/>
              <a:t>tolerate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situation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13D8DD7-D9CC-DCBA-43C7-C6580C57F3B2}"/>
              </a:ext>
            </a:extLst>
          </p:cNvPr>
          <p:cNvSpPr txBox="1"/>
          <p:nvPr/>
        </p:nvSpPr>
        <p:spPr>
          <a:xfrm>
            <a:off x="7052310" y="4263390"/>
            <a:ext cx="3543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4. </a:t>
            </a:r>
            <a:r>
              <a:rPr lang="fi-FI" b="1" dirty="0"/>
              <a:t>Evaluation </a:t>
            </a:r>
            <a:r>
              <a:rPr lang="fi-FI" b="1" dirty="0" err="1"/>
              <a:t>meeting</a:t>
            </a:r>
            <a:endParaRPr lang="fi-FI" b="1" dirty="0"/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successful</a:t>
            </a:r>
            <a:r>
              <a:rPr lang="fi-FI" dirty="0"/>
              <a:t>,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?</a:t>
            </a:r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41AC076A-1C0F-7503-CB37-C5BAD8F9CB7B}"/>
              </a:ext>
            </a:extLst>
          </p:cNvPr>
          <p:cNvCxnSpPr>
            <a:cxnSpLocks/>
          </p:cNvCxnSpPr>
          <p:nvPr/>
        </p:nvCxnSpPr>
        <p:spPr>
          <a:xfrm flipH="1">
            <a:off x="5002815" y="2978762"/>
            <a:ext cx="2818257" cy="1653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28CADD8E-B38A-C775-7B37-DEB981729124}"/>
              </a:ext>
            </a:extLst>
          </p:cNvPr>
          <p:cNvCxnSpPr>
            <a:cxnSpLocks/>
          </p:cNvCxnSpPr>
          <p:nvPr/>
        </p:nvCxnSpPr>
        <p:spPr>
          <a:xfrm>
            <a:off x="4898708" y="1563332"/>
            <a:ext cx="19751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3CC0236B-FB59-FBCF-0C8A-ABD8A5813D1B}"/>
              </a:ext>
            </a:extLst>
          </p:cNvPr>
          <p:cNvCxnSpPr>
            <a:cxnSpLocks/>
          </p:cNvCxnSpPr>
          <p:nvPr/>
        </p:nvCxnSpPr>
        <p:spPr>
          <a:xfrm>
            <a:off x="5002815" y="4882134"/>
            <a:ext cx="15887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Ellipsi 23">
            <a:extLst>
              <a:ext uri="{FF2B5EF4-FFF2-40B4-BE49-F238E27FC236}">
                <a16:creationId xmlns:a16="http://schemas.microsoft.com/office/drawing/2014/main" id="{A1367EE7-0C0A-0DF4-4024-5D2FF4F4F5CE}"/>
              </a:ext>
            </a:extLst>
          </p:cNvPr>
          <p:cNvSpPr/>
          <p:nvPr/>
        </p:nvSpPr>
        <p:spPr>
          <a:xfrm>
            <a:off x="9366980" y="5109775"/>
            <a:ext cx="2937319" cy="15326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930533A2-6DD2-1509-AAF7-36BDF3CA0818}"/>
              </a:ext>
            </a:extLst>
          </p:cNvPr>
          <p:cNvSpPr txBox="1"/>
          <p:nvPr/>
        </p:nvSpPr>
        <p:spPr>
          <a:xfrm>
            <a:off x="10001344" y="5141774"/>
            <a:ext cx="18782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5. </a:t>
            </a:r>
            <a:r>
              <a:rPr lang="fi-FI" sz="2800" b="1" dirty="0" err="1"/>
              <a:t>Repeat</a:t>
            </a:r>
            <a:r>
              <a:rPr lang="fi-FI" b="1" dirty="0"/>
              <a:t>!</a:t>
            </a:r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/>
              <a:t>Long-</a:t>
            </a:r>
            <a:r>
              <a:rPr lang="fi-FI" dirty="0" err="1"/>
              <a:t>term</a:t>
            </a:r>
            <a:r>
              <a:rPr lang="fi-FI" dirty="0"/>
              <a:t> </a:t>
            </a:r>
            <a:r>
              <a:rPr lang="fi-FI" dirty="0" err="1"/>
              <a:t>working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7" name="Sydän 26">
            <a:extLst>
              <a:ext uri="{FF2B5EF4-FFF2-40B4-BE49-F238E27FC236}">
                <a16:creationId xmlns:a16="http://schemas.microsoft.com/office/drawing/2014/main" id="{6B4BD51D-1E08-C77A-E8F4-3F579B461965}"/>
              </a:ext>
            </a:extLst>
          </p:cNvPr>
          <p:cNvSpPr/>
          <p:nvPr/>
        </p:nvSpPr>
        <p:spPr>
          <a:xfrm>
            <a:off x="4779454" y="1889990"/>
            <a:ext cx="2272379" cy="1880243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D4AF7534-2476-AC59-6093-A74E47477BD3}"/>
              </a:ext>
            </a:extLst>
          </p:cNvPr>
          <p:cNvSpPr txBox="1"/>
          <p:nvPr/>
        </p:nvSpPr>
        <p:spPr>
          <a:xfrm>
            <a:off x="5125783" y="2339598"/>
            <a:ext cx="174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Involve</a:t>
            </a:r>
            <a:r>
              <a:rPr lang="fi-FI" dirty="0"/>
              <a:t> </a:t>
            </a:r>
            <a:r>
              <a:rPr lang="fi-FI" dirty="0" err="1"/>
              <a:t>student</a:t>
            </a:r>
            <a:endParaRPr lang="fi-FI" dirty="0"/>
          </a:p>
        </p:txBody>
      </p:sp>
      <p:sp>
        <p:nvSpPr>
          <p:cNvPr id="29" name="Puhekupla: Suorakulmio 28">
            <a:extLst>
              <a:ext uri="{FF2B5EF4-FFF2-40B4-BE49-F238E27FC236}">
                <a16:creationId xmlns:a16="http://schemas.microsoft.com/office/drawing/2014/main" id="{7945739A-A420-4D19-D882-EE968CBF9481}"/>
              </a:ext>
            </a:extLst>
          </p:cNvPr>
          <p:cNvSpPr/>
          <p:nvPr/>
        </p:nvSpPr>
        <p:spPr>
          <a:xfrm>
            <a:off x="4072128" y="5141774"/>
            <a:ext cx="2323910" cy="1297393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B76D7747-38F7-F7DF-6F51-4CFA2A624395}"/>
              </a:ext>
            </a:extLst>
          </p:cNvPr>
          <p:cNvSpPr txBox="1"/>
          <p:nvPr/>
        </p:nvSpPr>
        <p:spPr>
          <a:xfrm>
            <a:off x="4162615" y="5396990"/>
            <a:ext cx="204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Cooperation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workers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96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779</TotalTime>
  <Words>744</Words>
  <Application>Microsoft Office PowerPoint</Application>
  <PresentationFormat>Laajakuva</PresentationFormat>
  <Paragraphs>97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Office-teema</vt:lpstr>
      <vt:lpstr>School attendance problems and solutions </vt:lpstr>
      <vt:lpstr>Every child or young person who has lots of absences from school are in danger to marginalize</vt:lpstr>
      <vt:lpstr>Situation in Finland</vt:lpstr>
      <vt:lpstr>School attendance problems in Kuopio</vt:lpstr>
      <vt:lpstr>Often in background</vt:lpstr>
      <vt:lpstr>Factors for drop out</vt:lpstr>
      <vt:lpstr>To get the student back to school is common task</vt:lpstr>
      <vt:lpstr>Useful methodes </vt:lpstr>
      <vt:lpstr>PowerPoint-esitys</vt:lpstr>
      <vt:lpstr>PowerPoint-esitys</vt:lpstr>
      <vt:lpstr>PowerPoint-esitys</vt:lpstr>
      <vt:lpstr>Alava hospital school consultation</vt:lpstr>
      <vt:lpstr>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Kiiskinen Sanni Maria</dc:creator>
  <cp:lastModifiedBy>Tarkiainen Krista Karita</cp:lastModifiedBy>
  <cp:revision>65</cp:revision>
  <dcterms:created xsi:type="dcterms:W3CDTF">2023-11-03T09:48:18Z</dcterms:created>
  <dcterms:modified xsi:type="dcterms:W3CDTF">2024-11-13T15:10:32Z</dcterms:modified>
</cp:coreProperties>
</file>